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sldIdLst>
    <p:sldId id="256" r:id="rId2"/>
    <p:sldId id="284" r:id="rId3"/>
    <p:sldId id="259" r:id="rId4"/>
    <p:sldId id="289" r:id="rId5"/>
    <p:sldId id="260" r:id="rId6"/>
    <p:sldId id="290" r:id="rId7"/>
    <p:sldId id="261" r:id="rId8"/>
    <p:sldId id="262" r:id="rId9"/>
    <p:sldId id="281" r:id="rId10"/>
    <p:sldId id="282" r:id="rId11"/>
    <p:sldId id="288" r:id="rId12"/>
    <p:sldId id="277" r:id="rId13"/>
    <p:sldId id="285" r:id="rId14"/>
    <p:sldId id="286" r:id="rId15"/>
    <p:sldId id="287" r:id="rId16"/>
    <p:sldId id="283" r:id="rId17"/>
    <p:sldId id="264" r:id="rId18"/>
    <p:sldId id="279" r:id="rId19"/>
    <p:sldId id="280" r:id="rId20"/>
    <p:sldId id="291" r:id="rId21"/>
    <p:sldId id="293" r:id="rId22"/>
    <p:sldId id="292" r:id="rId23"/>
    <p:sldId id="269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4" r:id="rId32"/>
    <p:sldId id="301" r:id="rId33"/>
    <p:sldId id="302" r:id="rId34"/>
    <p:sldId id="30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 autoAdjust="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88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D1044-68D8-0F49-9E35-A9FEA4809FC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D1A3923-2C1F-384B-A890-672D86449137}">
      <dgm:prSet phldrT="[Text]"/>
      <dgm:spPr/>
      <dgm:t>
        <a:bodyPr/>
        <a:lstStyle/>
        <a:p>
          <a:r>
            <a:rPr lang="en-US" dirty="0" smtClean="0"/>
            <a:t>Extract Frame</a:t>
          </a:r>
          <a:endParaRPr lang="en-US" dirty="0"/>
        </a:p>
      </dgm:t>
    </dgm:pt>
    <dgm:pt modelId="{68E23B51-4EF6-144E-A7E9-C312D9F44822}" type="parTrans" cxnId="{9421C127-BBED-C14F-8F07-329339FFBC4C}">
      <dgm:prSet/>
      <dgm:spPr/>
      <dgm:t>
        <a:bodyPr/>
        <a:lstStyle/>
        <a:p>
          <a:endParaRPr lang="en-US"/>
        </a:p>
      </dgm:t>
    </dgm:pt>
    <dgm:pt modelId="{749C32CA-7713-B240-8A1F-D83903850E21}" type="sibTrans" cxnId="{9421C127-BBED-C14F-8F07-329339FFBC4C}">
      <dgm:prSet/>
      <dgm:spPr/>
      <dgm:t>
        <a:bodyPr/>
        <a:lstStyle/>
        <a:p>
          <a:endParaRPr lang="en-US"/>
        </a:p>
      </dgm:t>
    </dgm:pt>
    <dgm:pt modelId="{0F9D3530-090C-484F-B482-2FC8DAC1FE35}">
      <dgm:prSet phldrT="[Text]"/>
      <dgm:spPr/>
      <dgm:t>
        <a:bodyPr/>
        <a:lstStyle/>
        <a:p>
          <a:r>
            <a:rPr lang="en-US" dirty="0" smtClean="0"/>
            <a:t>Crop Frame</a:t>
          </a:r>
          <a:endParaRPr lang="en-US" dirty="0"/>
        </a:p>
      </dgm:t>
    </dgm:pt>
    <dgm:pt modelId="{609475D4-DCA5-7147-805A-8727239EBF68}" type="parTrans" cxnId="{7026C7B7-BB9E-E045-83BB-857D0B7F2CE7}">
      <dgm:prSet/>
      <dgm:spPr/>
      <dgm:t>
        <a:bodyPr/>
        <a:lstStyle/>
        <a:p>
          <a:endParaRPr lang="en-US"/>
        </a:p>
      </dgm:t>
    </dgm:pt>
    <dgm:pt modelId="{3FBFF04C-B5B8-C444-AC30-535F14717E01}" type="sibTrans" cxnId="{7026C7B7-BB9E-E045-83BB-857D0B7F2CE7}">
      <dgm:prSet/>
      <dgm:spPr/>
      <dgm:t>
        <a:bodyPr/>
        <a:lstStyle/>
        <a:p>
          <a:endParaRPr lang="en-US"/>
        </a:p>
      </dgm:t>
    </dgm:pt>
    <dgm:pt modelId="{8E1FDDD4-56C8-884D-8D46-1FDC1D18C394}">
      <dgm:prSet phldrT="[Text]"/>
      <dgm:spPr/>
      <dgm:t>
        <a:bodyPr/>
        <a:lstStyle/>
        <a:p>
          <a:r>
            <a:rPr lang="en-US" dirty="0" smtClean="0"/>
            <a:t>Resize</a:t>
          </a:r>
          <a:endParaRPr lang="en-US" dirty="0"/>
        </a:p>
      </dgm:t>
    </dgm:pt>
    <dgm:pt modelId="{2D9D44F3-43A5-8640-B7CC-0711A0FFBFFA}" type="parTrans" cxnId="{9EB2D66C-6050-424B-845E-CE67F447EC38}">
      <dgm:prSet/>
      <dgm:spPr/>
      <dgm:t>
        <a:bodyPr/>
        <a:lstStyle/>
        <a:p>
          <a:endParaRPr lang="en-US"/>
        </a:p>
      </dgm:t>
    </dgm:pt>
    <dgm:pt modelId="{9D54FEED-6F68-7844-BC6D-DEF3914F0D2E}" type="sibTrans" cxnId="{9EB2D66C-6050-424B-845E-CE67F447EC38}">
      <dgm:prSet/>
      <dgm:spPr/>
      <dgm:t>
        <a:bodyPr/>
        <a:lstStyle/>
        <a:p>
          <a:endParaRPr lang="en-US"/>
        </a:p>
      </dgm:t>
    </dgm:pt>
    <dgm:pt modelId="{671F452E-0D7A-2543-8ADB-060797D74879}">
      <dgm:prSet phldrT="[Text]"/>
      <dgm:spPr/>
      <dgm:t>
        <a:bodyPr/>
        <a:lstStyle/>
        <a:p>
          <a:r>
            <a:rPr lang="en-US" dirty="0" smtClean="0"/>
            <a:t>Recognize</a:t>
          </a:r>
          <a:endParaRPr lang="en-US" dirty="0"/>
        </a:p>
      </dgm:t>
    </dgm:pt>
    <dgm:pt modelId="{B9BC9EC5-79BA-014D-8FF9-28A16E7B16C7}" type="parTrans" cxnId="{08B9653A-EF93-D94D-B9EA-E721E5758E49}">
      <dgm:prSet/>
      <dgm:spPr/>
      <dgm:t>
        <a:bodyPr/>
        <a:lstStyle/>
        <a:p>
          <a:endParaRPr lang="en-US"/>
        </a:p>
      </dgm:t>
    </dgm:pt>
    <dgm:pt modelId="{9C8CCB98-00CB-2648-A60C-3CA37AA7345A}" type="sibTrans" cxnId="{08B9653A-EF93-D94D-B9EA-E721E5758E49}">
      <dgm:prSet/>
      <dgm:spPr/>
      <dgm:t>
        <a:bodyPr/>
        <a:lstStyle/>
        <a:p>
          <a:endParaRPr lang="en-US"/>
        </a:p>
      </dgm:t>
    </dgm:pt>
    <dgm:pt modelId="{4692623F-6B5B-CD40-8618-4E48E9783CFB}" type="pres">
      <dgm:prSet presAssocID="{484D1044-68D8-0F49-9E35-A9FEA4809FCD}" presName="CompostProcess" presStyleCnt="0">
        <dgm:presLayoutVars>
          <dgm:dir/>
          <dgm:resizeHandles val="exact"/>
        </dgm:presLayoutVars>
      </dgm:prSet>
      <dgm:spPr/>
    </dgm:pt>
    <dgm:pt modelId="{12C52903-D114-D146-B708-D5F16FE6AD43}" type="pres">
      <dgm:prSet presAssocID="{484D1044-68D8-0F49-9E35-A9FEA4809FCD}" presName="arrow" presStyleLbl="bgShp" presStyleIdx="0" presStyleCnt="1" custLinFactNeighborY="-406"/>
      <dgm:spPr/>
    </dgm:pt>
    <dgm:pt modelId="{5D4AE74A-46AA-6D4F-BD5A-9F5BAE7E2B21}" type="pres">
      <dgm:prSet presAssocID="{484D1044-68D8-0F49-9E35-A9FEA4809FCD}" presName="linearProcess" presStyleCnt="0"/>
      <dgm:spPr/>
    </dgm:pt>
    <dgm:pt modelId="{154B25C3-B2B7-5545-BB99-FF190DB5523E}" type="pres">
      <dgm:prSet presAssocID="{CD1A3923-2C1F-384B-A890-672D86449137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D58AD1-8CAC-E24D-B317-6480C88BA9B5}" type="pres">
      <dgm:prSet presAssocID="{749C32CA-7713-B240-8A1F-D83903850E21}" presName="sibTrans" presStyleCnt="0"/>
      <dgm:spPr/>
    </dgm:pt>
    <dgm:pt modelId="{A188D283-033C-E147-B9A0-F59A227D31D0}" type="pres">
      <dgm:prSet presAssocID="{0F9D3530-090C-484F-B482-2FC8DAC1FE35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EF3BF-BD5B-5849-9292-75902E600B78}" type="pres">
      <dgm:prSet presAssocID="{3FBFF04C-B5B8-C444-AC30-535F14717E01}" presName="sibTrans" presStyleCnt="0"/>
      <dgm:spPr/>
    </dgm:pt>
    <dgm:pt modelId="{9A585303-CFF5-AE49-8E21-C025191F2F0C}" type="pres">
      <dgm:prSet presAssocID="{8E1FDDD4-56C8-884D-8D46-1FDC1D18C39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18D12-A097-B949-A37E-C36C63605831}" type="pres">
      <dgm:prSet presAssocID="{9D54FEED-6F68-7844-BC6D-DEF3914F0D2E}" presName="sibTrans" presStyleCnt="0"/>
      <dgm:spPr/>
    </dgm:pt>
    <dgm:pt modelId="{731F3475-917E-DA4F-8E8A-0533AF5C3DAB}" type="pres">
      <dgm:prSet presAssocID="{671F452E-0D7A-2543-8ADB-060797D74879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26C7B7-BB9E-E045-83BB-857D0B7F2CE7}" srcId="{484D1044-68D8-0F49-9E35-A9FEA4809FCD}" destId="{0F9D3530-090C-484F-B482-2FC8DAC1FE35}" srcOrd="1" destOrd="0" parTransId="{609475D4-DCA5-7147-805A-8727239EBF68}" sibTransId="{3FBFF04C-B5B8-C444-AC30-535F14717E01}"/>
    <dgm:cxn modelId="{08B9653A-EF93-D94D-B9EA-E721E5758E49}" srcId="{484D1044-68D8-0F49-9E35-A9FEA4809FCD}" destId="{671F452E-0D7A-2543-8ADB-060797D74879}" srcOrd="3" destOrd="0" parTransId="{B9BC9EC5-79BA-014D-8FF9-28A16E7B16C7}" sibTransId="{9C8CCB98-00CB-2648-A60C-3CA37AA7345A}"/>
    <dgm:cxn modelId="{9421C127-BBED-C14F-8F07-329339FFBC4C}" srcId="{484D1044-68D8-0F49-9E35-A9FEA4809FCD}" destId="{CD1A3923-2C1F-384B-A890-672D86449137}" srcOrd="0" destOrd="0" parTransId="{68E23B51-4EF6-144E-A7E9-C312D9F44822}" sibTransId="{749C32CA-7713-B240-8A1F-D83903850E21}"/>
    <dgm:cxn modelId="{8681F3E7-7C43-40A8-8AA6-9CA04B58DBCD}" type="presOf" srcId="{0F9D3530-090C-484F-B482-2FC8DAC1FE35}" destId="{A188D283-033C-E147-B9A0-F59A227D31D0}" srcOrd="0" destOrd="0" presId="urn:microsoft.com/office/officeart/2005/8/layout/hProcess9"/>
    <dgm:cxn modelId="{5EDDCC4A-97DE-4E94-99D0-1E4DA6ACB9E6}" type="presOf" srcId="{CD1A3923-2C1F-384B-A890-672D86449137}" destId="{154B25C3-B2B7-5545-BB99-FF190DB5523E}" srcOrd="0" destOrd="0" presId="urn:microsoft.com/office/officeart/2005/8/layout/hProcess9"/>
    <dgm:cxn modelId="{9EB2D66C-6050-424B-845E-CE67F447EC38}" srcId="{484D1044-68D8-0F49-9E35-A9FEA4809FCD}" destId="{8E1FDDD4-56C8-884D-8D46-1FDC1D18C394}" srcOrd="2" destOrd="0" parTransId="{2D9D44F3-43A5-8640-B7CC-0711A0FFBFFA}" sibTransId="{9D54FEED-6F68-7844-BC6D-DEF3914F0D2E}"/>
    <dgm:cxn modelId="{E6FBDBFC-EF07-4A7E-BF09-3BFD22687F0D}" type="presOf" srcId="{671F452E-0D7A-2543-8ADB-060797D74879}" destId="{731F3475-917E-DA4F-8E8A-0533AF5C3DAB}" srcOrd="0" destOrd="0" presId="urn:microsoft.com/office/officeart/2005/8/layout/hProcess9"/>
    <dgm:cxn modelId="{65B90B69-E1A9-4879-AB16-A2C9DE871589}" type="presOf" srcId="{8E1FDDD4-56C8-884D-8D46-1FDC1D18C394}" destId="{9A585303-CFF5-AE49-8E21-C025191F2F0C}" srcOrd="0" destOrd="0" presId="urn:microsoft.com/office/officeart/2005/8/layout/hProcess9"/>
    <dgm:cxn modelId="{04FDE12C-24DF-48BE-8026-18E7E561D74E}" type="presOf" srcId="{484D1044-68D8-0F49-9E35-A9FEA4809FCD}" destId="{4692623F-6B5B-CD40-8618-4E48E9783CFB}" srcOrd="0" destOrd="0" presId="urn:microsoft.com/office/officeart/2005/8/layout/hProcess9"/>
    <dgm:cxn modelId="{9A8000A5-043E-435C-9170-37E624C6539A}" type="presParOf" srcId="{4692623F-6B5B-CD40-8618-4E48E9783CFB}" destId="{12C52903-D114-D146-B708-D5F16FE6AD43}" srcOrd="0" destOrd="0" presId="urn:microsoft.com/office/officeart/2005/8/layout/hProcess9"/>
    <dgm:cxn modelId="{13C2D1ED-578D-4307-942C-ABE04F2DB725}" type="presParOf" srcId="{4692623F-6B5B-CD40-8618-4E48E9783CFB}" destId="{5D4AE74A-46AA-6D4F-BD5A-9F5BAE7E2B21}" srcOrd="1" destOrd="0" presId="urn:microsoft.com/office/officeart/2005/8/layout/hProcess9"/>
    <dgm:cxn modelId="{A8AE118C-11C7-4D19-88B1-80ADA754B1C3}" type="presParOf" srcId="{5D4AE74A-46AA-6D4F-BD5A-9F5BAE7E2B21}" destId="{154B25C3-B2B7-5545-BB99-FF190DB5523E}" srcOrd="0" destOrd="0" presId="urn:microsoft.com/office/officeart/2005/8/layout/hProcess9"/>
    <dgm:cxn modelId="{DDFEF128-CA83-4C72-A4FD-1C536860F0AA}" type="presParOf" srcId="{5D4AE74A-46AA-6D4F-BD5A-9F5BAE7E2B21}" destId="{44D58AD1-8CAC-E24D-B317-6480C88BA9B5}" srcOrd="1" destOrd="0" presId="urn:microsoft.com/office/officeart/2005/8/layout/hProcess9"/>
    <dgm:cxn modelId="{47107002-6411-4C94-9F81-6EB56003178C}" type="presParOf" srcId="{5D4AE74A-46AA-6D4F-BD5A-9F5BAE7E2B21}" destId="{A188D283-033C-E147-B9A0-F59A227D31D0}" srcOrd="2" destOrd="0" presId="urn:microsoft.com/office/officeart/2005/8/layout/hProcess9"/>
    <dgm:cxn modelId="{8207B8EB-00CB-4FC4-80D3-81EEBEA9A9CC}" type="presParOf" srcId="{5D4AE74A-46AA-6D4F-BD5A-9F5BAE7E2B21}" destId="{868EF3BF-BD5B-5849-9292-75902E600B78}" srcOrd="3" destOrd="0" presId="urn:microsoft.com/office/officeart/2005/8/layout/hProcess9"/>
    <dgm:cxn modelId="{B4EB76FA-D069-46EB-9E1E-BB65F2494C9E}" type="presParOf" srcId="{5D4AE74A-46AA-6D4F-BD5A-9F5BAE7E2B21}" destId="{9A585303-CFF5-AE49-8E21-C025191F2F0C}" srcOrd="4" destOrd="0" presId="urn:microsoft.com/office/officeart/2005/8/layout/hProcess9"/>
    <dgm:cxn modelId="{34888321-7AC7-44D4-8F3A-DBEBCFE8AFF1}" type="presParOf" srcId="{5D4AE74A-46AA-6D4F-BD5A-9F5BAE7E2B21}" destId="{36418D12-A097-B949-A37E-C36C63605831}" srcOrd="5" destOrd="0" presId="urn:microsoft.com/office/officeart/2005/8/layout/hProcess9"/>
    <dgm:cxn modelId="{F3598012-4855-41E3-AB16-EB999B3EE35F}" type="presParOf" srcId="{5D4AE74A-46AA-6D4F-BD5A-9F5BAE7E2B21}" destId="{731F3475-917E-DA4F-8E8A-0533AF5C3DA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2C52903-D114-D146-B708-D5F16FE6AD43}">
      <dsp:nvSpPr>
        <dsp:cNvPr id="0" name=""/>
        <dsp:cNvSpPr/>
      </dsp:nvSpPr>
      <dsp:spPr>
        <a:xfrm>
          <a:off x="572992" y="0"/>
          <a:ext cx="6493909" cy="440592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4B25C3-B2B7-5545-BB99-FF190DB5523E}">
      <dsp:nvSpPr>
        <dsp:cNvPr id="0" name=""/>
        <dsp:cNvSpPr/>
      </dsp:nvSpPr>
      <dsp:spPr>
        <a:xfrm>
          <a:off x="2098" y="1321777"/>
          <a:ext cx="1821492" cy="1762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Extract Frame</a:t>
          </a:r>
          <a:endParaRPr lang="en-US" sz="2400" kern="1200" dirty="0"/>
        </a:p>
      </dsp:txBody>
      <dsp:txXfrm>
        <a:off x="2098" y="1321777"/>
        <a:ext cx="1821492" cy="1762370"/>
      </dsp:txXfrm>
    </dsp:sp>
    <dsp:sp modelId="{A188D283-033C-E147-B9A0-F59A227D31D0}">
      <dsp:nvSpPr>
        <dsp:cNvPr id="0" name=""/>
        <dsp:cNvSpPr/>
      </dsp:nvSpPr>
      <dsp:spPr>
        <a:xfrm>
          <a:off x="1940166" y="1321777"/>
          <a:ext cx="1821492" cy="1762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Crop Frame</a:t>
          </a:r>
          <a:endParaRPr lang="en-US" sz="2400" kern="1200" dirty="0"/>
        </a:p>
      </dsp:txBody>
      <dsp:txXfrm>
        <a:off x="1940166" y="1321777"/>
        <a:ext cx="1821492" cy="1762370"/>
      </dsp:txXfrm>
    </dsp:sp>
    <dsp:sp modelId="{9A585303-CFF5-AE49-8E21-C025191F2F0C}">
      <dsp:nvSpPr>
        <dsp:cNvPr id="0" name=""/>
        <dsp:cNvSpPr/>
      </dsp:nvSpPr>
      <dsp:spPr>
        <a:xfrm>
          <a:off x="3878234" y="1321777"/>
          <a:ext cx="1821492" cy="1762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Resize</a:t>
          </a:r>
          <a:endParaRPr lang="en-US" sz="2400" kern="1200" dirty="0"/>
        </a:p>
      </dsp:txBody>
      <dsp:txXfrm>
        <a:off x="3878234" y="1321777"/>
        <a:ext cx="1821492" cy="1762370"/>
      </dsp:txXfrm>
    </dsp:sp>
    <dsp:sp modelId="{731F3475-917E-DA4F-8E8A-0533AF5C3DAB}">
      <dsp:nvSpPr>
        <dsp:cNvPr id="0" name=""/>
        <dsp:cNvSpPr/>
      </dsp:nvSpPr>
      <dsp:spPr>
        <a:xfrm>
          <a:off x="5816302" y="1321777"/>
          <a:ext cx="1821492" cy="1762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Recognize</a:t>
          </a:r>
          <a:endParaRPr lang="en-US" sz="2400" kern="1200" dirty="0"/>
        </a:p>
      </dsp:txBody>
      <dsp:txXfrm>
        <a:off x="5816302" y="1321777"/>
        <a:ext cx="1821492" cy="1762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0FAA508-F0CD-46EA-95FB-26B559A0B5D9}" type="datetimeFigureOut">
              <a:rPr lang="en-US" smtClean="0"/>
              <a:pPr/>
              <a:t>6/27/2013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13142"/>
            <a:ext cx="8915400" cy="1422001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Augmediated</a:t>
            </a:r>
            <a:r>
              <a:rPr lang="en-US" sz="3200" dirty="0"/>
              <a:t> reality system based on 3D camera </a:t>
            </a:r>
            <a:r>
              <a:rPr lang="en-US" sz="3200" dirty="0" smtClean="0"/>
              <a:t>self-gesture </a:t>
            </a:r>
            <a:r>
              <a:rPr lang="en-US" sz="3200" dirty="0"/>
              <a:t>sensing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ctr"/>
            <a:r>
              <a:rPr lang="en-US" sz="2400" dirty="0" smtClean="0"/>
              <a:t>Presenters</a:t>
            </a:r>
          </a:p>
          <a:p>
            <a:pPr algn="ctr"/>
            <a:r>
              <a:rPr lang="en-US" sz="2400" dirty="0" smtClean="0"/>
              <a:t>Alexander </a:t>
            </a:r>
            <a:r>
              <a:rPr lang="en-US" sz="2400" dirty="0" smtClean="0"/>
              <a:t>Chen</a:t>
            </a:r>
          </a:p>
          <a:p>
            <a:pPr algn="ctr"/>
            <a:r>
              <a:rPr lang="is-IS" sz="2400" dirty="0"/>
              <a:t>Valmiki Rampersad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8992" y="3583858"/>
            <a:ext cx="550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Authors</a:t>
            </a:r>
          </a:p>
          <a:p>
            <a:r>
              <a:rPr lang="is-IS" dirty="0" smtClean="0"/>
              <a:t>Raymond Lo, </a:t>
            </a:r>
            <a:r>
              <a:rPr lang="is-IS" dirty="0" smtClean="0"/>
              <a:t> Alexander </a:t>
            </a:r>
            <a:r>
              <a:rPr lang="is-IS" dirty="0" smtClean="0"/>
              <a:t>Chen, Valmiki </a:t>
            </a:r>
            <a:r>
              <a:rPr lang="is-IS" dirty="0" smtClean="0"/>
              <a:t>Rampersad,</a:t>
            </a:r>
          </a:p>
          <a:p>
            <a:r>
              <a:rPr lang="is-IS" dirty="0" smtClean="0"/>
              <a:t>Jason </a:t>
            </a:r>
            <a:r>
              <a:rPr lang="is-IS" dirty="0" smtClean="0"/>
              <a:t>Huang, Han Wu, </a:t>
            </a:r>
            <a:r>
              <a:rPr lang="is-IS" dirty="0" smtClean="0"/>
              <a:t> Steve </a:t>
            </a:r>
            <a:r>
              <a:rPr lang="is-IS" dirty="0" smtClean="0"/>
              <a:t>Mann </a:t>
            </a:r>
          </a:p>
          <a:p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97517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IEEE ISTAS 2013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xmlns="" val="31612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Depth Data Based Gesture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Uses cameras that provide depth data.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images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2261" y="2362200"/>
            <a:ext cx="6667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06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Two Observations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 smtClean="0"/>
              <a:t>Skin reflects infrared (IR) light</a:t>
            </a:r>
          </a:p>
          <a:p>
            <a:pPr>
              <a:lnSpc>
                <a:spcPct val="150000"/>
              </a:lnSpc>
            </a:pPr>
            <a:r>
              <a:rPr lang="en-CA" dirty="0" smtClean="0"/>
              <a:t>Reflective objects close to a light source reflect at a higher intensity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6" name="Content Placeholder 5" descr="intensity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63236" y="2112851"/>
            <a:ext cx="4267200" cy="3200400"/>
          </a:xfrm>
        </p:spPr>
      </p:pic>
      <p:pic>
        <p:nvPicPr>
          <p:cNvPr id="7" name="Picture 6" descr="intensity_filter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1900" y="2112851"/>
            <a:ext cx="4267200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1161" y="5294680"/>
            <a:ext cx="317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Intensity</a:t>
            </a:r>
            <a:endParaRPr lang="en-C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137245" y="5299600"/>
            <a:ext cx="317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Intensity Filtered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xmlns="" val="261730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6" name="Content Placeholder 5" descr="intensity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63236" y="2112851"/>
            <a:ext cx="4267200" cy="3200400"/>
          </a:xfrm>
        </p:spPr>
      </p:pic>
      <p:pic>
        <p:nvPicPr>
          <p:cNvPr id="7" name="Picture 6" descr="intensity_filter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1900" y="2112851"/>
            <a:ext cx="4267200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1161" y="5294680"/>
            <a:ext cx="317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Depth</a:t>
            </a:r>
            <a:endParaRPr lang="en-C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137245" y="5299600"/>
            <a:ext cx="317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Depth Filtered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xmlns="" val="261730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&amp; Depth</a:t>
            </a:r>
            <a:endParaRPr lang="en-US" dirty="0"/>
          </a:p>
        </p:txBody>
      </p:sp>
      <p:pic>
        <p:nvPicPr>
          <p:cNvPr id="6" name="Content Placeholder 5" descr="intensity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63236" y="2112851"/>
            <a:ext cx="4267200" cy="3200400"/>
          </a:xfrm>
        </p:spPr>
      </p:pic>
      <p:pic>
        <p:nvPicPr>
          <p:cNvPr id="7" name="Picture 6" descr="intensity_filter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1900" y="2112851"/>
            <a:ext cx="4267200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1161" y="5294680"/>
            <a:ext cx="317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Intensity Filtered</a:t>
            </a:r>
            <a:endParaRPr lang="en-C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137245" y="5299600"/>
            <a:ext cx="317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Depth Filtered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xmlns="" val="26173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Segmented Image</a:t>
            </a:r>
            <a:endParaRPr lang="en-US" dirty="0"/>
          </a:p>
        </p:txBody>
      </p:sp>
      <p:pic>
        <p:nvPicPr>
          <p:cNvPr id="6" name="Content Placeholder 5" descr="intensity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63236" y="2112851"/>
            <a:ext cx="4267200" cy="3200400"/>
          </a:xfrm>
        </p:spPr>
      </p:pic>
      <p:pic>
        <p:nvPicPr>
          <p:cNvPr id="7" name="Picture 6" descr="intensity_filter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0916" y="2112851"/>
            <a:ext cx="3989167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1161" y="5294680"/>
            <a:ext cx="317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Segmented</a:t>
            </a:r>
            <a:endParaRPr lang="en-C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137245" y="5299600"/>
            <a:ext cx="3170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Segmented and Cropped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xmlns="" val="261730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Trained Gestures</a:t>
            </a:r>
            <a:endParaRPr lang="en-US" dirty="0"/>
          </a:p>
        </p:txBody>
      </p:sp>
      <p:pic>
        <p:nvPicPr>
          <p:cNvPr id="7" name="Content Placeholder 6" descr="lower_right_corner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363727" y="4193400"/>
            <a:ext cx="2438400" cy="1828800"/>
          </a:xfrm>
        </p:spPr>
      </p:pic>
      <p:pic>
        <p:nvPicPr>
          <p:cNvPr id="8" name="Picture 7" descr="point_ang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9907" y="4193400"/>
            <a:ext cx="2438400" cy="1828800"/>
          </a:xfrm>
          <a:prstGeom prst="rect">
            <a:avLst/>
          </a:prstGeom>
        </p:spPr>
      </p:pic>
      <p:pic>
        <p:nvPicPr>
          <p:cNvPr id="9" name="Picture 8" descr="pointing_u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3700" y="1600200"/>
            <a:ext cx="2438400" cy="1828800"/>
          </a:xfrm>
          <a:prstGeom prst="rect">
            <a:avLst/>
          </a:prstGeom>
        </p:spPr>
      </p:pic>
      <p:pic>
        <p:nvPicPr>
          <p:cNvPr id="10" name="Picture 9" descr="upper_left_corn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907" y="1600200"/>
            <a:ext cx="2438400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6670" y="3429000"/>
            <a:ext cx="2627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Upper Left Corner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67794" y="3433920"/>
            <a:ext cx="2627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Pointing Up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257966" y="6004992"/>
            <a:ext cx="295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Lower Right Corner</a:t>
            </a:r>
            <a:endParaRPr lang="en-CA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236682" y="6009912"/>
            <a:ext cx="2627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Pointing Angled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xmlns="" val="41992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44738" y="2002132"/>
            <a:ext cx="7180161" cy="49989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 smtClean="0"/>
              <a:t>Single </a:t>
            </a:r>
            <a:r>
              <a:rPr lang="en-US" b="1" dirty="0" smtClean="0"/>
              <a:t>Layer Neural Network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4739" y="2846516"/>
            <a:ext cx="6522234" cy="36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74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19333" r="-19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0765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21665" r="-21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85195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Gestures In Modern Times</a:t>
            </a:r>
            <a:endParaRPr lang="en-CA" dirty="0"/>
          </a:p>
        </p:txBody>
      </p:sp>
      <p:pic>
        <p:nvPicPr>
          <p:cNvPr id="4" name="Content Placeholder 3" descr="BB10_Gestures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40573" y="2001995"/>
            <a:ext cx="4214813" cy="4495800"/>
          </a:xfrm>
        </p:spPr>
      </p:pic>
      <p:pic>
        <p:nvPicPr>
          <p:cNvPr id="6" name="Picture 5" descr="kinect_0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9725" y="1676397"/>
            <a:ext cx="4248727" cy="3186545"/>
          </a:xfrm>
          <a:prstGeom prst="rect">
            <a:avLst/>
          </a:prstGeom>
        </p:spPr>
      </p:pic>
      <p:pic>
        <p:nvPicPr>
          <p:cNvPr id="7" name="Picture 6" descr="Intel_Softkinetic_Creative_Camer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4255" y="3345007"/>
            <a:ext cx="3810000" cy="325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Segmentation Aid for Object Recognition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Social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35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Aid For Object Recognition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Background: Neural Net on Multi-Object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602" y="2431488"/>
            <a:ext cx="3771900" cy="350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502" y="2431488"/>
            <a:ext cx="439698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8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Aid For Object Recognition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Background: Image with lots of objects</a:t>
            </a:r>
            <a:endParaRPr lang="en-US" dirty="0"/>
          </a:p>
        </p:txBody>
      </p:sp>
      <p:pic>
        <p:nvPicPr>
          <p:cNvPr id="3" name="Picture 2" descr="zo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5749" y="2171699"/>
            <a:ext cx="4775782" cy="41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98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Aid For 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14424" y="2226495"/>
            <a:ext cx="7610476" cy="42479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Our Approach: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4424" y="2816266"/>
            <a:ext cx="7645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215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Segmentation Aid for Object Recognition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Demo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Social Implications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7735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0" dirty="0" smtClean="0"/>
              <a:t>Demo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xmlns="" val="7515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Segmentation Aid for Object Recognition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Demo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Social Implications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41277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Implications</a:t>
            </a:r>
            <a:endParaRPr lang="en-US" dirty="0"/>
          </a:p>
        </p:txBody>
      </p:sp>
      <p:pic>
        <p:nvPicPr>
          <p:cNvPr id="7" name="Content Placeholder 6" descr="warning_sign_no_camera_photo_sculpture-r0ccb694a96b245e2b78a79ca446d858b_x7saw_8byvr_512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0678" r="-40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4820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15884" y="1705352"/>
            <a:ext cx="7714549" cy="4975656"/>
          </a:xfrm>
        </p:spPr>
      </p:pic>
    </p:spTree>
    <p:extLst>
      <p:ext uri="{BB962C8B-B14F-4D97-AF65-F5344CB8AC3E}">
        <p14:creationId xmlns:p14="http://schemas.microsoft.com/office/powerpoint/2010/main" xmlns="" val="3060820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Implications</a:t>
            </a:r>
            <a:endParaRPr lang="en-US" dirty="0"/>
          </a:p>
        </p:txBody>
      </p:sp>
      <p:pic>
        <p:nvPicPr>
          <p:cNvPr id="4" name="Content Placeholder 3" descr="ir.jpe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322" b="29322"/>
          <a:stretch>
            <a:fillRect/>
          </a:stretch>
        </p:blipFill>
        <p:spPr>
          <a:xfrm>
            <a:off x="612775" y="1600200"/>
            <a:ext cx="8153400" cy="4495800"/>
          </a:xfrm>
        </p:spPr>
      </p:pic>
    </p:spTree>
    <p:extLst>
      <p:ext uri="{BB962C8B-B14F-4D97-AF65-F5344CB8AC3E}">
        <p14:creationId xmlns:p14="http://schemas.microsoft.com/office/powerpoint/2010/main" xmlns="" val="40830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Our Wearable Computer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42744" r="-427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6198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Implications</a:t>
            </a:r>
            <a:endParaRPr lang="en-US" dirty="0"/>
          </a:p>
        </p:txBody>
      </p:sp>
      <p:pic>
        <p:nvPicPr>
          <p:cNvPr id="4" name="Content Placeholder 3" descr="warnnings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322" b="29322"/>
          <a:stretch>
            <a:fillRect/>
          </a:stretch>
        </p:blipFill>
        <p:spPr>
          <a:xfrm>
            <a:off x="612648" y="1565878"/>
            <a:ext cx="8153400" cy="4495800"/>
          </a:xfrm>
        </p:spPr>
      </p:pic>
    </p:spTree>
    <p:extLst>
      <p:ext uri="{BB962C8B-B14F-4D97-AF65-F5344CB8AC3E}">
        <p14:creationId xmlns:p14="http://schemas.microsoft.com/office/powerpoint/2010/main" xmlns="" val="205225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Gestures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 smtClean="0"/>
              <a:t>Gestures – a form of expression.</a:t>
            </a:r>
            <a:endParaRPr lang="en-CA" dirty="0"/>
          </a:p>
        </p:txBody>
      </p:sp>
      <p:pic>
        <p:nvPicPr>
          <p:cNvPr id="4" name="Picture 3" descr="Thumbs_u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5652" y="2403993"/>
            <a:ext cx="2400263" cy="3428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0917" y="5815788"/>
            <a:ext cx="6459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Meaning in North America </a:t>
            </a:r>
            <a:r>
              <a:rPr lang="en-CA" sz="3200" b="1" dirty="0" smtClean="0">
                <a:latin typeface="Times New Roman"/>
                <a:cs typeface="Times New Roman"/>
              </a:rPr>
              <a:t>≠</a:t>
            </a:r>
            <a:r>
              <a:rPr lang="en-CA" sz="2400" dirty="0" smtClean="0"/>
              <a:t> Meaning in Iran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Implications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t="8745" b="87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623984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t="8342" b="8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77876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Content Placeholder 3" descr="IMG_0977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960" b="8645"/>
          <a:stretch>
            <a:fillRect/>
          </a:stretch>
        </p:blipFill>
        <p:spPr>
          <a:xfrm>
            <a:off x="612648" y="1566942"/>
            <a:ext cx="8153400" cy="4641677"/>
          </a:xfrm>
        </p:spPr>
      </p:pic>
    </p:spTree>
    <p:extLst>
      <p:ext uri="{BB962C8B-B14F-4D97-AF65-F5344CB8AC3E}">
        <p14:creationId xmlns:p14="http://schemas.microsoft.com/office/powerpoint/2010/main" xmlns="" val="12508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Segmentation Aid for Object Recognition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Social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38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Hardware</a:t>
            </a:r>
            <a:r>
              <a:rPr lang="en-US" dirty="0"/>
              <a:t> </a:t>
            </a:r>
            <a:r>
              <a:rPr lang="en-US" dirty="0" smtClean="0"/>
              <a:t>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814946"/>
            <a:ext cx="7977170" cy="445138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800" b="1" dirty="0" smtClean="0"/>
              <a:t> Camera</a:t>
            </a:r>
            <a:r>
              <a:rPr lang="en-US" sz="2800" b="1" dirty="0" smtClean="0"/>
              <a:t>:</a:t>
            </a:r>
            <a:r>
              <a:rPr lang="en-US" sz="2800" dirty="0" smtClean="0"/>
              <a:t> </a:t>
            </a:r>
            <a:r>
              <a:rPr lang="en-US" sz="2800" dirty="0" err="1" smtClean="0"/>
              <a:t>PrimeSense</a:t>
            </a:r>
            <a:r>
              <a:rPr lang="en-US" sz="2800" dirty="0" smtClean="0"/>
              <a:t> </a:t>
            </a:r>
            <a:r>
              <a:rPr lang="en-US" sz="2800" dirty="0"/>
              <a:t>based 3D camera (</a:t>
            </a:r>
            <a:r>
              <a:rPr lang="en-US" sz="2800" dirty="0" err="1"/>
              <a:t>Kinect</a:t>
            </a:r>
            <a:r>
              <a:rPr lang="en-US" sz="2800" dirty="0"/>
              <a:t> or Asus </a:t>
            </a:r>
            <a:r>
              <a:rPr lang="en-US" sz="2800" dirty="0" err="1"/>
              <a:t>Xtion</a:t>
            </a:r>
            <a:r>
              <a:rPr lang="en-US" sz="2800" dirty="0"/>
              <a:t> Pro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pPr marL="0" indent="0">
              <a:lnSpc>
                <a:spcPct val="150000"/>
              </a:lnSpc>
            </a:pPr>
            <a:r>
              <a:rPr lang="es-ES_tradnl" sz="2800" b="1" dirty="0" smtClean="0"/>
              <a:t> </a:t>
            </a:r>
            <a:r>
              <a:rPr lang="es-ES_tradnl" sz="2800" b="1" dirty="0" err="1" smtClean="0"/>
              <a:t>Display</a:t>
            </a:r>
            <a:r>
              <a:rPr lang="es-ES_tradnl" sz="2800" b="1" dirty="0" smtClean="0"/>
              <a:t>:</a:t>
            </a:r>
            <a:r>
              <a:rPr lang="es-ES_tradnl" sz="2800" dirty="0" smtClean="0"/>
              <a:t> Epson </a:t>
            </a:r>
            <a:r>
              <a:rPr lang="es-ES_tradnl" sz="2800" dirty="0" err="1"/>
              <a:t>Moverio</a:t>
            </a:r>
            <a:r>
              <a:rPr lang="es-ES_tradnl" sz="2800" dirty="0"/>
              <a:t> BT-100 </a:t>
            </a:r>
            <a:endParaRPr lang="en-US" sz="2800" dirty="0"/>
          </a:p>
          <a:p>
            <a:pPr marL="0" indent="0">
              <a:lnSpc>
                <a:spcPct val="150000"/>
              </a:lnSpc>
            </a:pPr>
            <a:r>
              <a:rPr lang="en-US" sz="2800" b="1" dirty="0" smtClean="0"/>
              <a:t> </a:t>
            </a:r>
            <a:r>
              <a:rPr lang="en-US" sz="2800" b="1" dirty="0" smtClean="0"/>
              <a:t>Computer</a:t>
            </a:r>
            <a:r>
              <a:rPr lang="en-US" sz="2800" b="1" dirty="0" smtClean="0"/>
              <a:t>:</a:t>
            </a:r>
            <a:r>
              <a:rPr lang="en-US" sz="2800" dirty="0" smtClean="0"/>
              <a:t> PC or ODROID-X2 system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4318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</a:t>
            </a:r>
            <a:r>
              <a:rPr lang="en-US" dirty="0" smtClean="0"/>
              <a:t> Pipeline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1112011892"/>
              </p:ext>
            </p:extLst>
          </p:nvPr>
        </p:nvGraphicFramePr>
        <p:xfrm>
          <a:off x="983708" y="1842516"/>
          <a:ext cx="7639894" cy="4405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7590" y="5312327"/>
            <a:ext cx="800100" cy="80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160" y="5037902"/>
            <a:ext cx="1962875" cy="149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90773" y="5198344"/>
            <a:ext cx="1441590" cy="12116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09858" y="5198344"/>
            <a:ext cx="2056190" cy="112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922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14424" y="2595562"/>
            <a:ext cx="7128428" cy="3670767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US" b="1" dirty="0" smtClean="0"/>
              <a:t>Segmentation: </a:t>
            </a:r>
            <a:r>
              <a:rPr lang="en-US" dirty="0" smtClean="0"/>
              <a:t>Using d</a:t>
            </a:r>
            <a:r>
              <a:rPr lang="en-US" dirty="0" smtClean="0"/>
              <a:t>epth </a:t>
            </a:r>
            <a:r>
              <a:rPr lang="en-US" dirty="0"/>
              <a:t>and IR </a:t>
            </a:r>
            <a:r>
              <a:rPr lang="en-US" dirty="0" smtClean="0"/>
              <a:t>images</a:t>
            </a:r>
            <a:endParaRPr lang="en-US" dirty="0"/>
          </a:p>
          <a:p>
            <a:pPr marL="0" indent="0">
              <a:lnSpc>
                <a:spcPct val="150000"/>
              </a:lnSpc>
            </a:pPr>
            <a:r>
              <a:rPr lang="en-US" b="1" dirty="0" smtClean="0"/>
              <a:t>Classification: </a:t>
            </a:r>
            <a:r>
              <a:rPr lang="en-US" dirty="0" smtClean="0"/>
              <a:t>U</a:t>
            </a:r>
            <a:r>
              <a:rPr lang="en-US" dirty="0" smtClean="0"/>
              <a:t>sing a </a:t>
            </a:r>
            <a:r>
              <a:rPr lang="en-US" dirty="0" smtClean="0"/>
              <a:t>neural </a:t>
            </a:r>
            <a:r>
              <a:rPr lang="en-US" dirty="0"/>
              <a:t>network 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1184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Marker Based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Uses RGB cameras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s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3103" y="2197100"/>
            <a:ext cx="4991499" cy="37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37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Skin Tone Based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Uses RGB cameras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olorbasedsegmentatio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3888" y="2351188"/>
            <a:ext cx="5427829" cy="40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17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476</TotalTime>
  <Words>303</Words>
  <Application>Microsoft Office PowerPoint</Application>
  <PresentationFormat>On-screen Show (4:3)</PresentationFormat>
  <Paragraphs>90</Paragraphs>
  <Slides>34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Median</vt:lpstr>
      <vt:lpstr>Augmediated reality system based on 3D camera self-gesture sensing </vt:lpstr>
      <vt:lpstr>Gestures In Modern Times</vt:lpstr>
      <vt:lpstr>Part of Our Wearable Computer</vt:lpstr>
      <vt:lpstr>Table of Contents</vt:lpstr>
      <vt:lpstr>The Hardware Used</vt:lpstr>
      <vt:lpstr>Algorithm Pipeline</vt:lpstr>
      <vt:lpstr>The Algorithm</vt:lpstr>
      <vt:lpstr>Marker Based Segmentation</vt:lpstr>
      <vt:lpstr>Skin Tone Based Segmentation</vt:lpstr>
      <vt:lpstr>Depth Data Based Gesture</vt:lpstr>
      <vt:lpstr>Two Observations</vt:lpstr>
      <vt:lpstr>Intensity Thresholding</vt:lpstr>
      <vt:lpstr>Depth Thresholding</vt:lpstr>
      <vt:lpstr>Intensity &amp; Depth</vt:lpstr>
      <vt:lpstr>Segmented Image</vt:lpstr>
      <vt:lpstr>Trained Gestures</vt:lpstr>
      <vt:lpstr>The Neural Network</vt:lpstr>
      <vt:lpstr>Early Stopping</vt:lpstr>
      <vt:lpstr>Accuracy of Neural Networks</vt:lpstr>
      <vt:lpstr>Table of Contents</vt:lpstr>
      <vt:lpstr>Segmentation Aid For Object Recognition</vt:lpstr>
      <vt:lpstr>Segmentation Aid For Object Recognition</vt:lpstr>
      <vt:lpstr>Segmentation Aid For Object Recognition</vt:lpstr>
      <vt:lpstr>Table of Contents</vt:lpstr>
      <vt:lpstr>Demo</vt:lpstr>
      <vt:lpstr>Table of Contents</vt:lpstr>
      <vt:lpstr>Social Implications</vt:lpstr>
      <vt:lpstr>Social Implications</vt:lpstr>
      <vt:lpstr>Social Implications</vt:lpstr>
      <vt:lpstr>Social Implications</vt:lpstr>
      <vt:lpstr>Gestures</vt:lpstr>
      <vt:lpstr>Social Implications</vt:lpstr>
      <vt:lpstr>Social Implications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Augmediated reality system based on 3D camera selfgesture sensing</dc:title>
  <dc:creator>Alexander Chen</dc:creator>
  <cp:lastModifiedBy>Valmiki</cp:lastModifiedBy>
  <cp:revision>83</cp:revision>
  <dcterms:created xsi:type="dcterms:W3CDTF">2013-06-26T18:13:58Z</dcterms:created>
  <dcterms:modified xsi:type="dcterms:W3CDTF">2013-06-28T04:27:40Z</dcterms:modified>
</cp:coreProperties>
</file>